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34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9"/>
    <p:restoredTop sz="94569"/>
  </p:normalViewPr>
  <p:slideViewPr>
    <p:cSldViewPr snapToGrid="0" snapToObjects="1">
      <p:cViewPr varScale="1">
        <p:scale>
          <a:sx n="94" d="100"/>
          <a:sy n="94" d="100"/>
        </p:scale>
        <p:origin x="21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11/30/18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0861" y="2272553"/>
            <a:ext cx="10812927" cy="1845923"/>
          </a:xfrm>
        </p:spPr>
        <p:txBody>
          <a:bodyPr/>
          <a:lstStyle/>
          <a:p>
            <a:pPr algn="ctr"/>
            <a:r>
              <a:rPr lang="pt-BR" sz="4800" dirty="0">
                <a:latin typeface="Arial" charset="0"/>
                <a:ea typeface="Arial" charset="0"/>
                <a:cs typeface="Arial" charset="0"/>
              </a:rPr>
              <a:t>SEGURIDADE SOCIAL E A </a:t>
            </a:r>
            <a:br>
              <a:rPr lang="pt-BR" sz="4800" dirty="0">
                <a:latin typeface="Arial" charset="0"/>
                <a:ea typeface="Arial" charset="0"/>
                <a:cs typeface="Arial" charset="0"/>
              </a:rPr>
            </a:br>
            <a:r>
              <a:rPr lang="pt-BR" sz="4800" dirty="0">
                <a:latin typeface="Arial" charset="0"/>
                <a:ea typeface="Arial" charset="0"/>
                <a:cs typeface="Arial" charset="0"/>
              </a:rPr>
              <a:t>(contra) REFORMA DA PREVIDÊNCIA</a:t>
            </a:r>
            <a:br>
              <a:rPr lang="pt-BR" sz="4800" dirty="0">
                <a:latin typeface="Arial" charset="0"/>
                <a:ea typeface="Arial" charset="0"/>
                <a:cs typeface="Arial" charset="0"/>
              </a:rPr>
            </a:br>
            <a:br>
              <a:rPr lang="pt-BR" sz="4800" dirty="0">
                <a:latin typeface="Arial" charset="0"/>
                <a:ea typeface="Arial" charset="0"/>
                <a:cs typeface="Arial" charset="0"/>
              </a:rPr>
            </a:br>
            <a:r>
              <a:rPr lang="pt-BR" sz="4800" dirty="0">
                <a:latin typeface="Arial" charset="0"/>
                <a:ea typeface="Arial" charset="0"/>
                <a:cs typeface="Arial" charset="0"/>
              </a:rPr>
              <a:t>													</a:t>
            </a:r>
            <a:r>
              <a:rPr lang="pt-BR" sz="3200" dirty="0">
                <a:latin typeface="Arial" charset="0"/>
                <a:ea typeface="Arial" charset="0"/>
                <a:cs typeface="Arial" charset="0"/>
              </a:rPr>
              <a:t>Me Jonas Albert Schmidt</a:t>
            </a:r>
            <a:endParaRPr lang="pt-BR" sz="4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6732" y="5274920"/>
            <a:ext cx="10907056" cy="1435161"/>
          </a:xfrm>
        </p:spPr>
        <p:txBody>
          <a:bodyPr>
            <a:noAutofit/>
          </a:bodyPr>
          <a:lstStyle/>
          <a:p>
            <a:pPr algn="just"/>
            <a:r>
              <a:rPr lang="pt-BR" sz="1400" dirty="0">
                <a:latin typeface="Arial" charset="0"/>
                <a:ea typeface="Arial" charset="0"/>
                <a:cs typeface="Arial" charset="0"/>
              </a:rPr>
              <a:t>Advogado Previdenciarista, Professor Universitário, Doutorando em Política Social pela UnB, Mestre em Política Social (UFMT/Brasil – intercâmbio na Universidade de Coimbra/Portugal), Especialista em Administração Pública (FESMP/MT – FMP/RS), Vice-Presidente da Comissão de Direito Previdenciário da Ordem dos Advogados do Brasil, Seccional de Mato Grosso, Membro do Fórum Permanente de Advogados Previdenciaristas do Conselho Federal da OAB E DA Comissão nacional </a:t>
            </a:r>
            <a:r>
              <a:rPr lang="pt-BR" sz="1400">
                <a:latin typeface="Arial" charset="0"/>
                <a:ea typeface="Arial" charset="0"/>
                <a:cs typeface="Arial" charset="0"/>
              </a:rPr>
              <a:t>de previdência </a:t>
            </a:r>
            <a:r>
              <a:rPr lang="pt-BR" sz="1400" dirty="0">
                <a:latin typeface="Arial" charset="0"/>
                <a:ea typeface="Arial" charset="0"/>
                <a:cs typeface="Arial" charset="0"/>
              </a:rPr>
              <a:t>SOCIAL DA ASSOCIACAO BRASILEIRA DE ADVOGADOS </a:t>
            </a:r>
            <a:r>
              <a:rPr lang="mr-IN" sz="1400" dirty="0"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pt-BR" sz="1400" dirty="0">
                <a:latin typeface="Arial" charset="0"/>
                <a:ea typeface="Arial" charset="0"/>
                <a:cs typeface="Arial" charset="0"/>
              </a:rPr>
              <a:t> ABA. </a:t>
            </a:r>
          </a:p>
        </p:txBody>
      </p:sp>
    </p:spTree>
    <p:extLst>
      <p:ext uri="{BB962C8B-B14F-4D97-AF65-F5344CB8AC3E}">
        <p14:creationId xmlns:p14="http://schemas.microsoft.com/office/powerpoint/2010/main" val="44223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200" y="242048"/>
            <a:ext cx="10482435" cy="1492623"/>
          </a:xfrm>
        </p:spPr>
        <p:txBody>
          <a:bodyPr/>
          <a:lstStyle/>
          <a:p>
            <a:pPr algn="ctr"/>
            <a:r>
              <a:rPr lang="pt-BR" b="1" spc="300" dirty="0">
                <a:latin typeface="Arial" charset="0"/>
                <a:ea typeface="Arial" charset="0"/>
                <a:cs typeface="Arial" charset="0"/>
              </a:rPr>
              <a:t>Proposta de </a:t>
            </a:r>
            <a:br>
              <a:rPr lang="pt-BR" b="1" spc="300" dirty="0">
                <a:latin typeface="Arial" charset="0"/>
                <a:ea typeface="Arial" charset="0"/>
                <a:cs typeface="Arial" charset="0"/>
              </a:rPr>
            </a:br>
            <a:r>
              <a:rPr lang="pt-BR" b="1" spc="300" dirty="0">
                <a:latin typeface="Arial" charset="0"/>
                <a:ea typeface="Arial" charset="0"/>
                <a:cs typeface="Arial" charset="0"/>
              </a:rPr>
              <a:t>(contra)reforma da Previdência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836852" y="2320901"/>
            <a:ext cx="10381130" cy="4203993"/>
          </a:xfrm>
        </p:spPr>
        <p:txBody>
          <a:bodyPr>
            <a:noAutofit/>
          </a:bodyPr>
          <a:lstStyle/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Igualar as regras do setor público e privado;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Idade mínima de 65 anos para homens e 62 para mulheres;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Contribuição por 40 anos para o benefício integral;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Regras de transição com pedágio de 30% sobre o tempo que faltaria para aposentar;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Tempo mínimo de contribuição de 25 anos;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Redução da pensão por morte para 50% do valor do benefício, mais 10% por dependente (setor público e privado) – não cumulável com aposentadoria;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Aposentadoria rural deverá acumular idade mínima com tempo de contribuição direta;</a:t>
            </a:r>
          </a:p>
          <a:p>
            <a:r>
              <a:rPr lang="pt-BR" sz="2100" dirty="0">
                <a:latin typeface="Arial" charset="0"/>
                <a:ea typeface="Arial" charset="0"/>
                <a:cs typeface="Arial" charset="0"/>
              </a:rPr>
              <a:t>Fim da paridade, apenas reposição inflacionária;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800" b="1" dirty="0">
              <a:ln w="22225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87505" y="1734671"/>
            <a:ext cx="107979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Reformas no SETOR PRIVADO E PÚBLICO: </a:t>
            </a:r>
            <a:r>
              <a:rPr lang="pt-BR" sz="24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após relatório de Arthur Maia</a:t>
            </a:r>
          </a:p>
          <a:p>
            <a:endParaRPr lang="pt-B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9823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547" y="282389"/>
            <a:ext cx="10482435" cy="968187"/>
          </a:xfrm>
        </p:spPr>
        <p:txBody>
          <a:bodyPr/>
          <a:lstStyle/>
          <a:p>
            <a:pPr algn="ctr"/>
            <a:r>
              <a:rPr lang="pt-BR" b="1" spc="300" dirty="0">
                <a:latin typeface="Arial" charset="0"/>
                <a:ea typeface="Arial" charset="0"/>
                <a:cs typeface="Arial" charset="0"/>
              </a:rPr>
              <a:t>Cálculo </a:t>
            </a:r>
            <a:r>
              <a:rPr lang="pt-BR" b="1" spc="300">
                <a:latin typeface="Arial" charset="0"/>
                <a:ea typeface="Arial" charset="0"/>
                <a:cs typeface="Arial" charset="0"/>
              </a:rPr>
              <a:t>do benefício</a:t>
            </a:r>
            <a:endParaRPr lang="pt-BR" b="1" spc="3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30305" y="1250576"/>
            <a:ext cx="11304495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alt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ANTES DO RELATÓRIO</a:t>
            </a:r>
          </a:p>
          <a:p>
            <a:r>
              <a:rPr lang="pt-BR" sz="2000" b="1" dirty="0">
                <a:solidFill>
                  <a:srgbClr val="FF0000"/>
                </a:solidFill>
              </a:rPr>
              <a:t>Homem e Mulher 65 (25 anos contribuição)</a:t>
            </a:r>
          </a:p>
          <a:p>
            <a:r>
              <a:rPr lang="pt-BR" sz="2000" b="1" dirty="0">
                <a:solidFill>
                  <a:srgbClr val="FF0000"/>
                </a:solidFill>
              </a:rPr>
              <a:t>51% + 1% por ano contribuído </a:t>
            </a:r>
          </a:p>
          <a:p>
            <a:r>
              <a:rPr lang="pt-BR" sz="2000" b="1" dirty="0">
                <a:solidFill>
                  <a:srgbClr val="FF0000"/>
                </a:solidFill>
              </a:rPr>
              <a:t>80% das maiores contribuições </a:t>
            </a:r>
          </a:p>
          <a:p>
            <a:pPr algn="ctr"/>
            <a:r>
              <a:rPr lang="pt-BR" sz="2000" dirty="0"/>
              <a:t>EXEMPLO: 26 anos de contribuição = 51% + 26% </a:t>
            </a:r>
          </a:p>
          <a:p>
            <a:pPr algn="ctr"/>
            <a:r>
              <a:rPr lang="pt-BR" sz="2000" dirty="0"/>
              <a:t>RESULTADO: </a:t>
            </a:r>
            <a:r>
              <a:rPr lang="pt-BR" sz="2000" b="1" dirty="0">
                <a:solidFill>
                  <a:srgbClr val="FF0000"/>
                </a:solidFill>
              </a:rPr>
              <a:t>77%</a:t>
            </a:r>
            <a:r>
              <a:rPr lang="pt-BR" sz="2000" dirty="0"/>
              <a:t> sobre 80% das melhores contribuições</a:t>
            </a:r>
          </a:p>
          <a:p>
            <a:endParaRPr lang="pt-BR" sz="2000" dirty="0"/>
          </a:p>
          <a:p>
            <a:r>
              <a:rPr lang="pt-BR" altLang="pt-BR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DEPOIS DO RELATÓRIO </a:t>
            </a:r>
            <a:endParaRPr lang="pt-BR" sz="3200" dirty="0"/>
          </a:p>
          <a:p>
            <a:endParaRPr lang="pt-BR" sz="2000" dirty="0"/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Homem 65 – Mulher 62 (25 e 15 anos contribuição)</a:t>
            </a: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70% + 1,5% (26 – 30)</a:t>
            </a: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70% + 2,0% (31 – 35)</a:t>
            </a: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70% + 2,5% (36 – 40)</a:t>
            </a:r>
          </a:p>
          <a:p>
            <a:r>
              <a:rPr lang="pt-BR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100% da média</a:t>
            </a:r>
          </a:p>
          <a:p>
            <a:pPr algn="ctr"/>
            <a:r>
              <a:rPr lang="pt-BR" sz="2000" dirty="0"/>
              <a:t>EXEMPLO: 26 anos de contribuição = 70% + 1,5% </a:t>
            </a:r>
          </a:p>
          <a:p>
            <a:pPr algn="ctr"/>
            <a:r>
              <a:rPr lang="pt-BR" sz="2000" dirty="0"/>
              <a:t>RESULTADO: </a:t>
            </a:r>
            <a:r>
              <a:rPr lang="pt-BR" sz="2000" b="1" dirty="0">
                <a:solidFill>
                  <a:srgbClr val="FF0000"/>
                </a:solidFill>
              </a:rPr>
              <a:t>71,5%</a:t>
            </a:r>
            <a:r>
              <a:rPr lang="pt-BR" sz="2000" dirty="0"/>
              <a:t> sobre 100% de todas as contribuições</a:t>
            </a:r>
          </a:p>
          <a:p>
            <a:endParaRPr lang="pt-BR" sz="2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6241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12112" y="5593977"/>
            <a:ext cx="3217888" cy="968187"/>
          </a:xfrm>
        </p:spPr>
        <p:txBody>
          <a:bodyPr/>
          <a:lstStyle/>
          <a:p>
            <a:pPr algn="ctr"/>
            <a:r>
              <a:rPr lang="pt-BR" b="1" spc="300" dirty="0">
                <a:latin typeface="Arial" charset="0"/>
                <a:ea typeface="Arial" charset="0"/>
                <a:cs typeface="Arial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59552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2"/>
          <p:cNvSpPr/>
          <p:nvPr/>
        </p:nvSpPr>
        <p:spPr>
          <a:xfrm>
            <a:off x="510988" y="2469778"/>
            <a:ext cx="11416552" cy="1698810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281430" cy="1400530"/>
          </a:xfrm>
        </p:spPr>
        <p:txBody>
          <a:bodyPr/>
          <a:lstStyle/>
          <a:p>
            <a:pPr algn="ctr"/>
            <a:r>
              <a:rPr lang="pt-BR" dirty="0">
                <a:latin typeface="Arial" charset="0"/>
                <a:ea typeface="Arial" charset="0"/>
                <a:cs typeface="Arial" charset="0"/>
              </a:rPr>
              <a:t>ESTRUTURA DO SISTEMA PREVIDENCIÁRIO BRASILEIRO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3071" y="2469778"/>
            <a:ext cx="11564469" cy="2115669"/>
          </a:xfr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SEGURIDADE SOCIAL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36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PREVIDÊNCIA 	 	ASSISTÊNCIA 		SAÚDE </a:t>
            </a:r>
          </a:p>
        </p:txBody>
      </p:sp>
      <p:sp>
        <p:nvSpPr>
          <p:cNvPr id="5" name="Seta para Baixo 4"/>
          <p:cNvSpPr/>
          <p:nvPr/>
        </p:nvSpPr>
        <p:spPr>
          <a:xfrm>
            <a:off x="2030506" y="4168588"/>
            <a:ext cx="389965" cy="658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para Baixo 5"/>
          <p:cNvSpPr/>
          <p:nvPr/>
        </p:nvSpPr>
        <p:spPr>
          <a:xfrm>
            <a:off x="6589058" y="4168588"/>
            <a:ext cx="389965" cy="658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10573871" y="4168588"/>
            <a:ext cx="389965" cy="6589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646111" y="4909589"/>
            <a:ext cx="3038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RPPS  RGPS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264848" y="4991684"/>
            <a:ext cx="303838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BPC/LOAS</a:t>
            </a:r>
          </a:p>
          <a:p>
            <a:pPr algn="ctr"/>
            <a:r>
              <a:rPr lang="pt-BR" b="1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Benefício de prestação continuada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0063208" y="5282623"/>
            <a:ext cx="1411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SUS</a:t>
            </a:r>
            <a:endParaRPr lang="pt-BR" sz="3200" b="1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178424" y="5761125"/>
            <a:ext cx="1116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charset="0"/>
                <a:ea typeface="Arial" charset="0"/>
                <a:cs typeface="Arial" charset="0"/>
              </a:rPr>
              <a:t>INSS</a:t>
            </a:r>
          </a:p>
        </p:txBody>
      </p:sp>
      <p:sp>
        <p:nvSpPr>
          <p:cNvPr id="16" name="Seta para Baixo 15"/>
          <p:cNvSpPr/>
          <p:nvPr/>
        </p:nvSpPr>
        <p:spPr>
          <a:xfrm>
            <a:off x="2641703" y="5481551"/>
            <a:ext cx="189546" cy="292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1974313" y="6322527"/>
            <a:ext cx="9229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charset="0"/>
                <a:ea typeface="Arial" charset="0"/>
                <a:cs typeface="Arial" charset="0"/>
              </a:rPr>
              <a:t>FUNDOS DE PREVIDÊNCIA: MUNICÍPIOS, ESTADOS E UNIÃO</a:t>
            </a:r>
          </a:p>
        </p:txBody>
      </p:sp>
      <p:sp>
        <p:nvSpPr>
          <p:cNvPr id="24" name="Seta Curva para a Direita 23"/>
          <p:cNvSpPr/>
          <p:nvPr/>
        </p:nvSpPr>
        <p:spPr>
          <a:xfrm rot="20992647">
            <a:off x="822471" y="5480846"/>
            <a:ext cx="582592" cy="1257471"/>
          </a:xfrm>
          <a:prstGeom prst="curvedRightArrow">
            <a:avLst>
              <a:gd name="adj1" fmla="val 28211"/>
              <a:gd name="adj2" fmla="val 7592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97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0" y="715541"/>
            <a:ext cx="8305800" cy="7112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pt-BR" dirty="0"/>
              <a:t>FISCALIZAÇÃO DO </a:t>
            </a:r>
            <a:r>
              <a:rPr lang="pt-BR" u="sng" dirty="0"/>
              <a:t>FPS</a:t>
            </a:r>
            <a:br>
              <a:rPr lang="pt-BR" dirty="0"/>
            </a:br>
            <a:endParaRPr lang="pt-BR" dirty="0">
              <a:ea typeface="+mj-ea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76586" y="1498178"/>
            <a:ext cx="8496944" cy="46418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/>
              <a:t>Secretaria de Previdência Social 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TCE – Tribunal de Contas do Estado 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Câmara de Vereadores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Conselho Fiscal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Ministério Público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</a:pPr>
            <a:r>
              <a:rPr lang="pt-BR" b="1" dirty="0"/>
              <a:t>Servidores efetivos</a:t>
            </a:r>
          </a:p>
          <a:p>
            <a:pPr marL="0" indent="0">
              <a:buNone/>
            </a:pPr>
            <a:endParaRPr lang="pt-BR" b="1" dirty="0"/>
          </a:p>
          <a:p>
            <a:pPr marL="0" indent="0">
              <a:buNone/>
              <a:defRPr/>
            </a:pPr>
            <a:endParaRPr lang="pt-BR" sz="2800" dirty="0">
              <a:effectLst>
                <a:outerShdw blurRad="38100" dist="38100" dir="2700000" algn="tl">
                  <a:srgbClr val="FFFFFF"/>
                </a:outerShdw>
              </a:effectLst>
              <a:ea typeface="+mn-ea"/>
            </a:endParaRPr>
          </a:p>
          <a:p>
            <a:pPr marL="0" indent="0">
              <a:buNone/>
              <a:defRPr/>
            </a:pPr>
            <a:endParaRPr lang="pt-BR" sz="2800" dirty="0">
              <a:effectLst>
                <a:outerShdw blurRad="38100" dist="38100" dir="2700000" algn="tl">
                  <a:srgbClr val="FFFFFF"/>
                </a:outerShdw>
              </a:effectLst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35683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8494" y="627530"/>
            <a:ext cx="8875060" cy="824752"/>
          </a:xfrm>
        </p:spPr>
        <p:txBody>
          <a:bodyPr/>
          <a:lstStyle/>
          <a:p>
            <a:pPr algn="ctr"/>
            <a:r>
              <a:rPr lang="pt-BR" dirty="0">
                <a:latin typeface="Arial" charset="0"/>
                <a:ea typeface="Arial" charset="0"/>
                <a:cs typeface="Arial" charset="0"/>
              </a:rPr>
              <a:t>Benefícios atuais RPPS / RGPS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aposentadoria por invalidez;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aposentadoria compulsória;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aposentadoria por idade;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aposentadoria por tempo de contribuição;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auxílio-doença;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salário-família;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salário-maternidade.</a:t>
            </a:r>
          </a:p>
        </p:txBody>
      </p:sp>
    </p:spTree>
    <p:extLst>
      <p:ext uri="{BB962C8B-B14F-4D97-AF65-F5344CB8AC3E}">
        <p14:creationId xmlns:p14="http://schemas.microsoft.com/office/powerpoint/2010/main" val="75838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8494" y="627530"/>
            <a:ext cx="8875060" cy="824752"/>
          </a:xfrm>
        </p:spPr>
        <p:txBody>
          <a:bodyPr/>
          <a:lstStyle/>
          <a:p>
            <a:pPr algn="ctr"/>
            <a:r>
              <a:rPr lang="pt-BR" dirty="0">
                <a:latin typeface="Arial" charset="0"/>
                <a:ea typeface="Arial" charset="0"/>
                <a:cs typeface="Arial" charset="0"/>
              </a:rPr>
              <a:t>Benefícios atuais RPPS </a:t>
            </a:r>
            <a:r>
              <a:rPr lang="pt-BR">
                <a:latin typeface="Arial" charset="0"/>
                <a:ea typeface="Arial" charset="0"/>
                <a:cs typeface="Arial" charset="0"/>
              </a:rPr>
              <a:t>/ RGPS</a:t>
            </a:r>
            <a:br>
              <a:rPr lang="pt-BR">
                <a:latin typeface="Arial" charset="0"/>
                <a:ea typeface="Arial" charset="0"/>
                <a:cs typeface="Arial" charset="0"/>
              </a:rPr>
            </a:br>
            <a:br>
              <a:rPr lang="pt-BR">
                <a:latin typeface="Arial" charset="0"/>
                <a:ea typeface="Arial" charset="0"/>
                <a:cs typeface="Arial" charset="0"/>
              </a:rPr>
            </a:br>
            <a:endParaRPr lang="pt-BR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5394" y="3142131"/>
            <a:ext cx="8946541" cy="1174376"/>
          </a:xfrm>
        </p:spPr>
        <p:txBody>
          <a:bodyPr>
            <a:noAutofit/>
          </a:bodyPr>
          <a:lstStyle/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Auxílio-reclusão;</a:t>
            </a:r>
          </a:p>
          <a:p>
            <a:r>
              <a:rPr lang="pt-BR" sz="3200" dirty="0">
                <a:latin typeface="Arial" charset="0"/>
                <a:ea typeface="Arial" charset="0"/>
                <a:cs typeface="Arial" charset="0"/>
              </a:rPr>
              <a:t>Pensão por morte.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61265" y="1852727"/>
            <a:ext cx="4974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Aos dependentes:</a:t>
            </a:r>
          </a:p>
        </p:txBody>
      </p:sp>
    </p:spTree>
    <p:extLst>
      <p:ext uri="{BB962C8B-B14F-4D97-AF65-F5344CB8AC3E}">
        <p14:creationId xmlns:p14="http://schemas.microsoft.com/office/powerpoint/2010/main" val="656909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7094" y="1555377"/>
            <a:ext cx="8875060" cy="824752"/>
          </a:xfrm>
        </p:spPr>
        <p:txBody>
          <a:bodyPr/>
          <a:lstStyle/>
          <a:p>
            <a:pPr algn="ctr"/>
            <a:r>
              <a:rPr lang="pt-BR" spc="300" dirty="0">
                <a:latin typeface="Arial" charset="0"/>
                <a:ea typeface="Arial" charset="0"/>
                <a:cs typeface="Arial" charset="0"/>
              </a:rPr>
              <a:t>REFORMA DA PREVIDÊNCIA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37436" y="3491755"/>
            <a:ext cx="6054375" cy="959222"/>
          </a:xfr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6000" b="1" spc="3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PEC 287/2016</a:t>
            </a:r>
          </a:p>
        </p:txBody>
      </p:sp>
    </p:spTree>
    <p:extLst>
      <p:ext uri="{BB962C8B-B14F-4D97-AF65-F5344CB8AC3E}">
        <p14:creationId xmlns:p14="http://schemas.microsoft.com/office/powerpoint/2010/main" val="108462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8494" y="627530"/>
            <a:ext cx="8875060" cy="824752"/>
          </a:xfrm>
        </p:spPr>
        <p:txBody>
          <a:bodyPr/>
          <a:lstStyle/>
          <a:p>
            <a:pPr algn="ctr"/>
            <a:r>
              <a:rPr lang="pt-BR" dirty="0">
                <a:latin typeface="Arial" charset="0"/>
                <a:ea typeface="Arial" charset="0"/>
                <a:cs typeface="Arial" charset="0"/>
              </a:rPr>
              <a:t>Por que (contra) reformar?</a:t>
            </a:r>
            <a:br>
              <a:rPr lang="pt-BR" dirty="0">
                <a:latin typeface="Arial" charset="0"/>
                <a:ea typeface="Arial" charset="0"/>
                <a:cs typeface="Arial" charset="0"/>
              </a:rPr>
            </a:br>
            <a:br>
              <a:rPr lang="pt-BR" dirty="0">
                <a:latin typeface="Arial" charset="0"/>
                <a:ea typeface="Arial" charset="0"/>
                <a:cs typeface="Arial" charset="0"/>
              </a:rPr>
            </a:br>
            <a:endParaRPr lang="pt-BR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5394" y="2297208"/>
            <a:ext cx="8946541" cy="3175746"/>
          </a:xfrm>
        </p:spPr>
        <p:txBody>
          <a:bodyPr>
            <a:noAutofit/>
          </a:bodyPr>
          <a:lstStyle/>
          <a:p>
            <a:r>
              <a:rPr lang="pt-BR" sz="3200" dirty="0"/>
              <a:t>Expectativa de vida elevada;</a:t>
            </a:r>
          </a:p>
          <a:p>
            <a:r>
              <a:rPr lang="pt-BR" sz="3200" dirty="0"/>
              <a:t>Padrões internacionais de previdência;</a:t>
            </a:r>
          </a:p>
          <a:p>
            <a:r>
              <a:rPr lang="pt-BR" sz="3200" dirty="0"/>
              <a:t>Igualdade entre homens e mulheres;</a:t>
            </a:r>
          </a:p>
          <a:p>
            <a:r>
              <a:rPr lang="pt-BR" sz="3200" dirty="0"/>
              <a:t>Igualdade entre setor público e privado;</a:t>
            </a:r>
          </a:p>
          <a:p>
            <a:r>
              <a:rPr lang="pt-BR" sz="3200" dirty="0"/>
              <a:t>Igualdade entre campo e cidade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61265" y="1712431"/>
            <a:ext cx="49747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FFFF00"/>
                </a:solidFill>
              </a:rPr>
              <a:t>Visão governista</a:t>
            </a:r>
            <a:r>
              <a:rPr lang="pt-BR" sz="3200" b="1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: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572662" y="5886993"/>
            <a:ext cx="652672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“ROMBO” DA PREVIDÊNCIA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3731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54187" y="869577"/>
            <a:ext cx="5230907" cy="824752"/>
          </a:xfrm>
        </p:spPr>
        <p:txBody>
          <a:bodyPr/>
          <a:lstStyle/>
          <a:p>
            <a:pPr algn="ctr"/>
            <a:r>
              <a:rPr lang="pt-BR" b="1" spc="300" dirty="0">
                <a:latin typeface="Arial" charset="0"/>
                <a:ea typeface="Arial" charset="0"/>
                <a:cs typeface="Arial" charset="0"/>
              </a:rPr>
              <a:t>Existe déficit?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786200" y="4590383"/>
            <a:ext cx="10381130" cy="1994647"/>
          </a:xfrm>
        </p:spPr>
        <p:txBody>
          <a:bodyPr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800" spc="600" dirty="0">
                <a:latin typeface="Arial" charset="0"/>
                <a:ea typeface="Arial" charset="0"/>
                <a:cs typeface="Arial" charset="0"/>
              </a:rPr>
              <a:t>A previdência apresenta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4800" spc="600" dirty="0">
                <a:latin typeface="Arial" charset="0"/>
                <a:ea typeface="Arial" charset="0"/>
                <a:cs typeface="Arial" charset="0"/>
              </a:rPr>
              <a:t>superávit todos os anos</a:t>
            </a:r>
          </a:p>
        </p:txBody>
      </p:sp>
      <p:pic>
        <p:nvPicPr>
          <p:cNvPr id="6" name="Content Placeholder 2" descr="Mentira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83" t="-7136" r="-3883" b="-7136"/>
          <a:stretch/>
        </p:blipFill>
        <p:spPr>
          <a:xfrm rot="20465509">
            <a:off x="3872753" y="2035442"/>
            <a:ext cx="3617260" cy="221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5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60359" y="923365"/>
            <a:ext cx="7032812" cy="824752"/>
          </a:xfrm>
        </p:spPr>
        <p:txBody>
          <a:bodyPr/>
          <a:lstStyle/>
          <a:p>
            <a:pPr algn="ctr"/>
            <a:r>
              <a:rPr lang="pt-BR" b="1" spc="300">
                <a:latin typeface="Arial" charset="0"/>
                <a:ea typeface="Arial" charset="0"/>
                <a:cs typeface="Arial" charset="0"/>
              </a:rPr>
              <a:t>A correta Reforma</a:t>
            </a:r>
            <a:endParaRPr lang="pt-BR" b="1" spc="3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786200" y="2761583"/>
            <a:ext cx="10381130" cy="3625770"/>
          </a:xfrm>
        </p:spPr>
        <p:txBody>
          <a:bodyPr>
            <a:noAutofit/>
          </a:bodyPr>
          <a:lstStyle/>
          <a:p>
            <a:r>
              <a:rPr lang="pt-BR" sz="2800" b="1" dirty="0"/>
              <a:t>DRU – DESVINULAÇÃO DE RECEITAS DA UNIÃO (30%)</a:t>
            </a:r>
          </a:p>
          <a:p>
            <a:endParaRPr lang="pt-BR" sz="2800" dirty="0"/>
          </a:p>
          <a:p>
            <a:r>
              <a:rPr lang="pt-BR" sz="2800" b="1" dirty="0"/>
              <a:t>EXONERAÇÕES FISCAIS</a:t>
            </a:r>
          </a:p>
          <a:p>
            <a:endParaRPr lang="pt-BR" sz="2800" dirty="0"/>
          </a:p>
          <a:p>
            <a:r>
              <a:rPr lang="pt-BR" sz="3600" b="1" dirty="0">
                <a:ln w="22225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>COBRAR CRÉDITOS DE SONEGAÇÃO</a:t>
            </a:r>
          </a:p>
        </p:txBody>
      </p:sp>
      <p:sp>
        <p:nvSpPr>
          <p:cNvPr id="3" name="Símbolo de &quot;Não&quot; 2"/>
          <p:cNvSpPr/>
          <p:nvPr/>
        </p:nvSpPr>
        <p:spPr>
          <a:xfrm>
            <a:off x="10367682" y="2662517"/>
            <a:ext cx="799648" cy="79337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Símbolo de &quot;Não&quot; 6"/>
          <p:cNvSpPr/>
          <p:nvPr/>
        </p:nvSpPr>
        <p:spPr>
          <a:xfrm>
            <a:off x="5576941" y="3781091"/>
            <a:ext cx="799648" cy="793377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4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Íon</Template>
  <TotalTime>248</TotalTime>
  <Words>505</Words>
  <Application>Microsoft Macintosh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Íon</vt:lpstr>
      <vt:lpstr>SEGURIDADE SOCIAL E A  (contra) REFORMA DA PREVIDÊNCIA               Me Jonas Albert Schmidt</vt:lpstr>
      <vt:lpstr>ESTRUTURA DO SISTEMA PREVIDENCIÁRIO BRASILEIRO</vt:lpstr>
      <vt:lpstr>FISCALIZAÇÃO DO FPS </vt:lpstr>
      <vt:lpstr>Benefícios atuais RPPS / RGPS</vt:lpstr>
      <vt:lpstr>Benefícios atuais RPPS / RGPS  </vt:lpstr>
      <vt:lpstr>REFORMA DA PREVIDÊNCIA </vt:lpstr>
      <vt:lpstr>Por que (contra) reformar?  </vt:lpstr>
      <vt:lpstr>Existe déficit?</vt:lpstr>
      <vt:lpstr>A correta Reforma</vt:lpstr>
      <vt:lpstr>Proposta de  (contra)reforma da Previdência </vt:lpstr>
      <vt:lpstr>Cálculo do benefício</vt:lpstr>
      <vt:lpstr>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SEGURIDADE SOCIAL E A  (contra) REFORMA DA PREVIDÊNCIA               Me Jonas Albert Schmidt</dc:title>
  <dc:creator>JONAS ALBERT SCHMIDT</dc:creator>
  <cp:lastModifiedBy>JONAS ALBERT SCHMIDT</cp:lastModifiedBy>
  <cp:revision>11</cp:revision>
  <dcterms:created xsi:type="dcterms:W3CDTF">2018-05-04T12:12:51Z</dcterms:created>
  <dcterms:modified xsi:type="dcterms:W3CDTF">2018-11-30T16:10:37Z</dcterms:modified>
</cp:coreProperties>
</file>